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4" r:id="rId2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ana, Besa" initials="OB" lastIdx="7" clrIdx="0">
    <p:extLst>
      <p:ext uri="{19B8F6BF-5375-455C-9EA6-DF929625EA0E}">
        <p15:presenceInfo xmlns:p15="http://schemas.microsoft.com/office/powerpoint/2012/main" userId="S::orana-besa@aramark.com::0a5f34ee-db1f-4ff5-accf-7ea481c5aeb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6D6A"/>
    <a:srgbClr val="FCB827"/>
    <a:srgbClr val="55AFCA"/>
    <a:srgbClr val="F49320"/>
    <a:srgbClr val="7FC143"/>
    <a:srgbClr val="8DD0EA"/>
    <a:srgbClr val="9C4A8A"/>
    <a:srgbClr val="A93D92"/>
    <a:srgbClr val="4472C4"/>
    <a:srgbClr val="87C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79B39F-447B-454C-9428-7B5A6004E9CF}" v="1" dt="2025-10-14T13:03:20.1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1"/>
    <p:restoredTop sz="93302" autoAdjust="0"/>
  </p:normalViewPr>
  <p:slideViewPr>
    <p:cSldViewPr snapToGrid="0" snapToObjects="1">
      <p:cViewPr varScale="1">
        <p:scale>
          <a:sx n="95" d="100"/>
          <a:sy n="95" d="100"/>
        </p:scale>
        <p:origin x="18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sari, Joseph" userId="3f8b39b1-88ff-4fca-abf5-5df97cee489a" providerId="ADAL" clId="{FC79B39F-447B-454C-9428-7B5A6004E9CF}"/>
    <pc:docChg chg="modSld">
      <pc:chgData name="Massari, Joseph" userId="3f8b39b1-88ff-4fca-abf5-5df97cee489a" providerId="ADAL" clId="{FC79B39F-447B-454C-9428-7B5A6004E9CF}" dt="2025-10-14T13:03:38.524" v="20" actId="14100"/>
      <pc:docMkLst>
        <pc:docMk/>
      </pc:docMkLst>
      <pc:sldChg chg="addSp modSp mod">
        <pc:chgData name="Massari, Joseph" userId="3f8b39b1-88ff-4fca-abf5-5df97cee489a" providerId="ADAL" clId="{FC79B39F-447B-454C-9428-7B5A6004E9CF}" dt="2025-10-14T13:03:38.524" v="20" actId="14100"/>
        <pc:sldMkLst>
          <pc:docMk/>
          <pc:sldMk cId="2772772703" sldId="304"/>
        </pc:sldMkLst>
        <pc:spChg chg="mod">
          <ac:chgData name="Massari, Joseph" userId="3f8b39b1-88ff-4fca-abf5-5df97cee489a" providerId="ADAL" clId="{FC79B39F-447B-454C-9428-7B5A6004E9CF}" dt="2025-10-14T12:55:13.718" v="14" actId="255"/>
          <ac:spMkLst>
            <pc:docMk/>
            <pc:sldMk cId="2772772703" sldId="304"/>
            <ac:spMk id="9" creationId="{F3C3785D-8383-4FAD-AB72-7497C52101DD}"/>
          </ac:spMkLst>
        </pc:spChg>
        <pc:picChg chg="add mod">
          <ac:chgData name="Massari, Joseph" userId="3f8b39b1-88ff-4fca-abf5-5df97cee489a" providerId="ADAL" clId="{FC79B39F-447B-454C-9428-7B5A6004E9CF}" dt="2025-10-14T13:03:38.524" v="20" actId="14100"/>
          <ac:picMkLst>
            <pc:docMk/>
            <pc:sldMk cId="2772772703" sldId="304"/>
            <ac:picMk id="3" creationId="{1F678691-E752-8E77-71E8-A5A9F8200A8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04546-2FFE-483A-A72E-DB5817DC92C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02426-828E-4BCF-82E0-B90CB218F6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602426-828E-4BCF-82E0-B90CB218F6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82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889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C6ABA4D-F649-F247-A353-1D0D2786E83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56087580"/>
              </p:ext>
            </p:extLst>
          </p:nvPr>
        </p:nvGraphicFramePr>
        <p:xfrm>
          <a:off x="1852139" y="1303473"/>
          <a:ext cx="8055790" cy="478840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56">
                  <a:extLst>
                    <a:ext uri="{9D8B030D-6E8A-4147-A177-3AD203B41FA5}">
                      <a16:colId xmlns:a16="http://schemas.microsoft.com/office/drawing/2014/main" val="3713006317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1852944129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476472094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2914536326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3733501739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3658102102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1581109998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2237888107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4281694389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4130633376"/>
                    </a:ext>
                  </a:extLst>
                </a:gridCol>
              </a:tblGrid>
              <a:tr h="323447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i="1" baseline="8000" dirty="0">
                        <a:solidFill>
                          <a:schemeClr val="bg1"/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MON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TUES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i="1" baseline="8000" dirty="0">
                        <a:solidFill>
                          <a:schemeClr val="bg1"/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WED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THURS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FRI</a:t>
                      </a:r>
                    </a:p>
                  </a:txBody>
                  <a:tcPr marL="109728" marR="109728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551839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2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240193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876471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856012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109728" marR="109728" marT="54864" marB="54864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24</a:t>
                      </a: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25</a:t>
                      </a: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26</a:t>
                      </a: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27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163649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109728" marR="109728" marT="54864" marB="54864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83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14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9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754449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612" indent="-188612" algn="l" defTabSz="754449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836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3061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285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509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734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958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9182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406" indent="-188612" algn="l" defTabSz="754449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224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449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673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897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6121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346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570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794" algn="l" defTabSz="754449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D6DA3FC-01F8-9FCB-8BC5-F33FAAB63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39346"/>
              </p:ext>
            </p:extLst>
          </p:nvPr>
        </p:nvGraphicFramePr>
        <p:xfrm>
          <a:off x="1764948" y="1303428"/>
          <a:ext cx="8055790" cy="48961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56">
                  <a:extLst>
                    <a:ext uri="{9D8B030D-6E8A-4147-A177-3AD203B41FA5}">
                      <a16:colId xmlns:a16="http://schemas.microsoft.com/office/drawing/2014/main" val="3713006317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1852944129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476472094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2914536326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3733501739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3658102102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1581109998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2237888107"/>
                    </a:ext>
                  </a:extLst>
                </a:gridCol>
                <a:gridCol w="244856">
                  <a:extLst>
                    <a:ext uri="{9D8B030D-6E8A-4147-A177-3AD203B41FA5}">
                      <a16:colId xmlns:a16="http://schemas.microsoft.com/office/drawing/2014/main" val="4281694389"/>
                    </a:ext>
                  </a:extLst>
                </a:gridCol>
                <a:gridCol w="1366302">
                  <a:extLst>
                    <a:ext uri="{9D8B030D-6E8A-4147-A177-3AD203B41FA5}">
                      <a16:colId xmlns:a16="http://schemas.microsoft.com/office/drawing/2014/main" val="4130633376"/>
                    </a:ext>
                  </a:extLst>
                </a:gridCol>
              </a:tblGrid>
              <a:tr h="37848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i="1" baseline="8000" dirty="0">
                        <a:solidFill>
                          <a:schemeClr val="bg1"/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MON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TUES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600" b="1" i="1" baseline="8000" dirty="0">
                        <a:solidFill>
                          <a:schemeClr val="bg1"/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WED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THURS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9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FRI</a:t>
                      </a:r>
                    </a:p>
                  </a:txBody>
                  <a:tcPr marL="109728" marR="109728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551839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240193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876471"/>
                  </a:ext>
                </a:extLst>
              </a:tr>
              <a:tr h="985516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856012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109728" marR="109728" marT="54864" marB="54864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21</a:t>
                      </a: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22</a:t>
                      </a: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23</a:t>
                      </a: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</a:rPr>
                        <a:t>24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163649"/>
                  </a:ext>
                </a:extLst>
              </a:tr>
              <a:tr h="877824"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109728" marR="109728" marT="54864" marB="54864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kern="1200" baseline="8000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r" defTabSz="7544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baseline="8000" dirty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1" baseline="80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 marL="109728" marR="109728" marT="54864" marB="54864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836254"/>
                  </a:ext>
                </a:extLst>
              </a:tr>
            </a:tbl>
          </a:graphicData>
        </a:graphic>
      </p:graphicFrame>
      <p:grpSp>
        <p:nvGrpSpPr>
          <p:cNvPr id="49" name="Group 48">
            <a:extLst>
              <a:ext uri="{FF2B5EF4-FFF2-40B4-BE49-F238E27FC236}">
                <a16:creationId xmlns:a16="http://schemas.microsoft.com/office/drawing/2014/main" id="{1BFB9E10-8EDA-5F40-8CE7-2B8779782E04}"/>
              </a:ext>
            </a:extLst>
          </p:cNvPr>
          <p:cNvGrpSpPr/>
          <p:nvPr/>
        </p:nvGrpSpPr>
        <p:grpSpPr>
          <a:xfrm>
            <a:off x="-68899" y="6424745"/>
            <a:ext cx="7476323" cy="1439512"/>
            <a:chOff x="-31973" y="6399830"/>
            <a:chExt cx="7476323" cy="1439512"/>
          </a:xfrm>
          <a:solidFill>
            <a:srgbClr val="E86D6A"/>
          </a:solidFill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D8C42E7-4D89-C347-A24E-49D1D66BB694}"/>
                </a:ext>
              </a:extLst>
            </p:cNvPr>
            <p:cNvSpPr/>
            <p:nvPr/>
          </p:nvSpPr>
          <p:spPr>
            <a:xfrm>
              <a:off x="-31973" y="6470334"/>
              <a:ext cx="5529551" cy="13690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63D6E63-8C03-F542-9CDB-1510835D22A3}"/>
                </a:ext>
              </a:extLst>
            </p:cNvPr>
            <p:cNvSpPr/>
            <p:nvPr/>
          </p:nvSpPr>
          <p:spPr>
            <a:xfrm>
              <a:off x="5623713" y="6399830"/>
              <a:ext cx="1820637" cy="136900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BF20DD2E-87E3-4470-BA63-351205A1A84A}"/>
              </a:ext>
            </a:extLst>
          </p:cNvPr>
          <p:cNvSpPr txBox="1"/>
          <p:nvPr/>
        </p:nvSpPr>
        <p:spPr>
          <a:xfrm>
            <a:off x="5677850" y="6456513"/>
            <a:ext cx="165154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Lunches </a:t>
            </a:r>
            <a:r>
              <a:rPr lang="en-US" sz="11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 </a:t>
            </a:r>
            <a:r>
              <a: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Include Choice of: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Fruits and/or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Vegetable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And May Include: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1% Low-Fat Milk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9F4677A-E9A1-4FE9-ACD3-41D1548671E9}"/>
              </a:ext>
            </a:extLst>
          </p:cNvPr>
          <p:cNvGrpSpPr/>
          <p:nvPr/>
        </p:nvGrpSpPr>
        <p:grpSpPr>
          <a:xfrm>
            <a:off x="-1" y="0"/>
            <a:ext cx="1681557" cy="5743268"/>
            <a:chOff x="-1" y="0"/>
            <a:chExt cx="1681557" cy="5743268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2B88F19-1438-4D1E-834B-E942524E68D5}"/>
                </a:ext>
              </a:extLst>
            </p:cNvPr>
            <p:cNvSpPr/>
            <p:nvPr/>
          </p:nvSpPr>
          <p:spPr>
            <a:xfrm>
              <a:off x="0" y="0"/>
              <a:ext cx="1671569" cy="4972765"/>
            </a:xfrm>
            <a:prstGeom prst="rect">
              <a:avLst/>
            </a:prstGeom>
            <a:solidFill>
              <a:srgbClr val="55AF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E86D6A"/>
                </a:solidFill>
              </a:endParaRPr>
            </a:p>
          </p:txBody>
        </p: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2A0D4D50-40F8-4B40-9A70-6407D590C6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2397"/>
            <a:stretch/>
          </p:blipFill>
          <p:spPr>
            <a:xfrm>
              <a:off x="-1" y="5111600"/>
              <a:ext cx="1681557" cy="631668"/>
            </a:xfrm>
            <a:prstGeom prst="rect">
              <a:avLst/>
            </a:prstGeom>
          </p:spPr>
        </p:pic>
      </p:grpSp>
      <p:sp>
        <p:nvSpPr>
          <p:cNvPr id="40" name="Title 1">
            <a:extLst>
              <a:ext uri="{FF2B5EF4-FFF2-40B4-BE49-F238E27FC236}">
                <a16:creationId xmlns:a16="http://schemas.microsoft.com/office/drawing/2014/main" id="{CE4622C0-9DF4-4C1C-8159-6C2DE3490A9E}"/>
              </a:ext>
            </a:extLst>
          </p:cNvPr>
          <p:cNvSpPr txBox="1">
            <a:spLocks/>
          </p:cNvSpPr>
          <p:nvPr/>
        </p:nvSpPr>
        <p:spPr>
          <a:xfrm>
            <a:off x="4415582" y="365777"/>
            <a:ext cx="4997425" cy="33757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Gotham Bold" pitchFamily="50" charset="0"/>
                <a:ea typeface="+mj-ea"/>
                <a:cs typeface="Gotham Bold" pitchFamily="50" charset="0"/>
              </a:defRPr>
            </a:lvl1pPr>
          </a:lstStyle>
          <a:p>
            <a:pPr algn="r" defTabSz="548640"/>
            <a:r>
              <a:rPr lang="en-US" sz="3000" dirty="0">
                <a:solidFill>
                  <a:srgbClr val="55AF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2025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C3785D-8383-4FAD-AB72-7497C52101DD}"/>
              </a:ext>
            </a:extLst>
          </p:cNvPr>
          <p:cNvSpPr txBox="1"/>
          <p:nvPr/>
        </p:nvSpPr>
        <p:spPr>
          <a:xfrm>
            <a:off x="4679575" y="703348"/>
            <a:ext cx="473343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Elementary</a:t>
            </a:r>
            <a:r>
              <a:rPr lang="en-US" sz="22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LUNCH MENU 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B09F6CC-9122-4FF4-ACED-0662367CFEFB}"/>
              </a:ext>
            </a:extLst>
          </p:cNvPr>
          <p:cNvSpPr/>
          <p:nvPr/>
        </p:nvSpPr>
        <p:spPr>
          <a:xfrm>
            <a:off x="2617410" y="111114"/>
            <a:ext cx="1393116" cy="1012172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District Logo</a:t>
            </a:r>
          </a:p>
        </p:txBody>
      </p:sp>
      <p:sp>
        <p:nvSpPr>
          <p:cNvPr id="99" name="object 13">
            <a:extLst>
              <a:ext uri="{FF2B5EF4-FFF2-40B4-BE49-F238E27FC236}">
                <a16:creationId xmlns:a16="http://schemas.microsoft.com/office/drawing/2014/main" id="{F8F5B6A6-A387-4C14-B29D-E40B92A3900C}"/>
              </a:ext>
            </a:extLst>
          </p:cNvPr>
          <p:cNvSpPr txBox="1"/>
          <p:nvPr/>
        </p:nvSpPr>
        <p:spPr>
          <a:xfrm>
            <a:off x="1300480" y="6569089"/>
            <a:ext cx="4109720" cy="1367682"/>
          </a:xfrm>
          <a:prstGeom prst="rect">
            <a:avLst/>
          </a:prstGeom>
          <a:ln w="19050">
            <a:noFill/>
          </a:ln>
        </p:spPr>
        <p:txBody>
          <a:bodyPr vert="horz" wrap="square" lIns="0" tIns="13335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100" b="1" dirty="0"/>
              <a:t>Daily Salads and Sandwiches</a:t>
            </a:r>
          </a:p>
          <a:p>
            <a:r>
              <a:rPr lang="en-US" sz="1100" b="1" dirty="0"/>
              <a:t>Monday- Turkey Ham and Cheese Sandwich – Chicken Caeser Salad</a:t>
            </a:r>
          </a:p>
          <a:p>
            <a:r>
              <a:rPr lang="en-US" sz="1100" b="1" dirty="0"/>
              <a:t>Tuesday- Tuna Salad Sandwich- Garden Salad with Egg</a:t>
            </a:r>
          </a:p>
          <a:p>
            <a:r>
              <a:rPr lang="en-US" sz="1100" b="1" dirty="0"/>
              <a:t>Wednesday- BBQ Chicken Wrap – Diced Chicken Salad </a:t>
            </a:r>
          </a:p>
          <a:p>
            <a:r>
              <a:rPr lang="en-US" sz="1100" b="1" dirty="0"/>
              <a:t>Thursday- Turkey and Cheese Sandwich- Buffalo Chicken Salad</a:t>
            </a:r>
          </a:p>
          <a:p>
            <a:r>
              <a:rPr lang="en-US" sz="1100" b="1" dirty="0"/>
              <a:t>Friday- Ranch Chicken Wrap- Baja Chicken Salad</a:t>
            </a:r>
          </a:p>
          <a:p>
            <a:r>
              <a:rPr lang="en-US" sz="1100" b="1" dirty="0"/>
              <a:t>All salads served with Soft Pretzel  </a:t>
            </a:r>
          </a:p>
          <a:p>
            <a:pPr marL="12700">
              <a:spcBef>
                <a:spcPts val="25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1E9B3F-A5D8-4728-B063-E8A18AA4AEDB}"/>
              </a:ext>
            </a:extLst>
          </p:cNvPr>
          <p:cNvSpPr txBox="1"/>
          <p:nvPr/>
        </p:nvSpPr>
        <p:spPr>
          <a:xfrm>
            <a:off x="117776" y="0"/>
            <a:ext cx="156378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Offered Daily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Vegetables  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 Carrots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 Broccoli Bites 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 Cucumber Slices </a:t>
            </a:r>
          </a:p>
          <a:p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 Fruit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Apple- Mondays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 Orange- Tuesday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Golden Apple- Wednesday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Slice Apple - Thursday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 Banana- Friday</a:t>
            </a:r>
          </a:p>
          <a:p>
            <a:pPr marL="171450" indent="-171450">
              <a:buFontTx/>
              <a:buChar char="-"/>
            </a:pP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Assorted 100% Fruit Juice </a:t>
            </a:r>
          </a:p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Fat and Fat Free Milk 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27B6BD23-EE62-DF4E-A83C-3FF6B81005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14765" y="5920450"/>
            <a:ext cx="1608674" cy="1880235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90F9BD16-69D3-0044-9773-2BED18B0BFA2}"/>
              </a:ext>
            </a:extLst>
          </p:cNvPr>
          <p:cNvGrpSpPr/>
          <p:nvPr/>
        </p:nvGrpSpPr>
        <p:grpSpPr>
          <a:xfrm>
            <a:off x="7686155" y="6592362"/>
            <a:ext cx="2053145" cy="1014316"/>
            <a:chOff x="7686155" y="6592362"/>
            <a:chExt cx="2053145" cy="1014316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EEAFE753-AEA3-9643-8C00-EBB029CDE94D}"/>
                </a:ext>
              </a:extLst>
            </p:cNvPr>
            <p:cNvSpPr txBox="1"/>
            <p:nvPr/>
          </p:nvSpPr>
          <p:spPr>
            <a:xfrm>
              <a:off x="7686155" y="7406623"/>
              <a:ext cx="2053145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2700">
                <a:spcBef>
                  <a:spcPts val="100"/>
                </a:spcBef>
              </a:pP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This institution is an equal opportunity provider.</a:t>
              </a:r>
            </a:p>
          </p:txBody>
        </p:sp>
        <p:pic>
          <p:nvPicPr>
            <p:cNvPr id="72" name="Picture 71" descr="A picture containing graphical user interface&#10;&#10;Description automatically generated">
              <a:extLst>
                <a:ext uri="{FF2B5EF4-FFF2-40B4-BE49-F238E27FC236}">
                  <a16:creationId xmlns:a16="http://schemas.microsoft.com/office/drawing/2014/main" id="{94F2F0A0-C876-9744-A507-1DB12EA3BAD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792485" y="6592362"/>
              <a:ext cx="1822196" cy="644855"/>
            </a:xfrm>
            <a:prstGeom prst="rect">
              <a:avLst/>
            </a:prstGeom>
          </p:spPr>
        </p:pic>
      </p:grpSp>
      <p:sp>
        <p:nvSpPr>
          <p:cNvPr id="5" name="object 67">
            <a:extLst>
              <a:ext uri="{FF2B5EF4-FFF2-40B4-BE49-F238E27FC236}">
                <a16:creationId xmlns:a16="http://schemas.microsoft.com/office/drawing/2014/main" id="{7BBBEC0E-50E6-BC4A-0C7D-35BF7EF514EC}"/>
              </a:ext>
            </a:extLst>
          </p:cNvPr>
          <p:cNvSpPr txBox="1">
            <a:spLocks/>
          </p:cNvSpPr>
          <p:nvPr/>
        </p:nvSpPr>
        <p:spPr>
          <a:xfrm>
            <a:off x="4931566" y="1902165"/>
            <a:ext cx="1610715" cy="8207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Crispy Chicken Patty and Cheese  on Bun</a:t>
            </a:r>
          </a:p>
          <a:p>
            <a:pPr marL="12700" algn="ctr">
              <a:spcBef>
                <a:spcPts val="100"/>
              </a:spcBef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Pizza Burger on Bun</a:t>
            </a:r>
          </a:p>
          <a:p>
            <a:pPr marL="12700" algn="ctr">
              <a:spcBef>
                <a:spcPts val="100"/>
              </a:spcBef>
            </a:pPr>
            <a:r>
              <a:rPr lang="en-US" sz="800" b="1" i="1" dirty="0">
                <a:latin typeface="Arial" panose="020B0604020202020204" pitchFamily="34" charset="0"/>
                <a:cs typeface="Arial" panose="020B0604020202020204" pitchFamily="34" charset="0"/>
              </a:rPr>
              <a:t>French Fries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object 67">
            <a:extLst>
              <a:ext uri="{FF2B5EF4-FFF2-40B4-BE49-F238E27FC236}">
                <a16:creationId xmlns:a16="http://schemas.microsoft.com/office/drawing/2014/main" id="{98B753FB-BEFE-AD68-76CB-3C1B076887E0}"/>
              </a:ext>
            </a:extLst>
          </p:cNvPr>
          <p:cNvSpPr txBox="1">
            <a:spLocks/>
          </p:cNvSpPr>
          <p:nvPr/>
        </p:nvSpPr>
        <p:spPr>
          <a:xfrm>
            <a:off x="6690714" y="1874620"/>
            <a:ext cx="154698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No School </a:t>
            </a:r>
          </a:p>
        </p:txBody>
      </p:sp>
      <p:sp>
        <p:nvSpPr>
          <p:cNvPr id="7" name="object 67">
            <a:extLst>
              <a:ext uri="{FF2B5EF4-FFF2-40B4-BE49-F238E27FC236}">
                <a16:creationId xmlns:a16="http://schemas.microsoft.com/office/drawing/2014/main" id="{A1193746-489F-7514-33C6-A6F4E7258C59}"/>
              </a:ext>
            </a:extLst>
          </p:cNvPr>
          <p:cNvSpPr txBox="1">
            <a:spLocks/>
          </p:cNvSpPr>
          <p:nvPr/>
        </p:nvSpPr>
        <p:spPr>
          <a:xfrm>
            <a:off x="8288482" y="1830668"/>
            <a:ext cx="1543240" cy="730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Cheese Pizza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Tenders (2) w/ Soft Pretzel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Side Salad 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67">
            <a:extLst>
              <a:ext uri="{FF2B5EF4-FFF2-40B4-BE49-F238E27FC236}">
                <a16:creationId xmlns:a16="http://schemas.microsoft.com/office/drawing/2014/main" id="{4AA05765-6CF4-5A52-0FF0-06AEBD628BCE}"/>
              </a:ext>
            </a:extLst>
          </p:cNvPr>
          <p:cNvSpPr txBox="1">
            <a:spLocks/>
          </p:cNvSpPr>
          <p:nvPr/>
        </p:nvSpPr>
        <p:spPr>
          <a:xfrm>
            <a:off x="1707793" y="2669528"/>
            <a:ext cx="1580663" cy="928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Sweet and Sour Fajita Chicken  over Seasoned Rice 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(Location) Burger on Bun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Steamed Green Beans   </a:t>
            </a:r>
          </a:p>
          <a:p>
            <a:pPr marL="12700" algn="ctr">
              <a:spcBef>
                <a:spcPts val="100"/>
              </a:spcBef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67">
            <a:extLst>
              <a:ext uri="{FF2B5EF4-FFF2-40B4-BE49-F238E27FC236}">
                <a16:creationId xmlns:a16="http://schemas.microsoft.com/office/drawing/2014/main" id="{3386623B-0AE4-FCB2-711B-1BAD64789C17}"/>
              </a:ext>
            </a:extLst>
          </p:cNvPr>
          <p:cNvSpPr txBox="1">
            <a:spLocks/>
          </p:cNvSpPr>
          <p:nvPr/>
        </p:nvSpPr>
        <p:spPr>
          <a:xfrm>
            <a:off x="3431420" y="2644491"/>
            <a:ext cx="1546980" cy="941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Turkey Nachos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Patty on Bun</a:t>
            </a:r>
          </a:p>
          <a:p>
            <a:pPr marL="12700" algn="ctr">
              <a:spcBef>
                <a:spcPts val="100"/>
              </a:spcBef>
            </a:pP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Black Beans  </a:t>
            </a:r>
          </a:p>
          <a:p>
            <a:pPr marL="12700" algn="ctr">
              <a:spcBef>
                <a:spcPts val="100"/>
              </a:spcBef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67">
            <a:extLst>
              <a:ext uri="{FF2B5EF4-FFF2-40B4-BE49-F238E27FC236}">
                <a16:creationId xmlns:a16="http://schemas.microsoft.com/office/drawing/2014/main" id="{8280F543-04C5-4B37-1E77-1CFDBDEC149C}"/>
              </a:ext>
            </a:extLst>
          </p:cNvPr>
          <p:cNvSpPr txBox="1">
            <a:spLocks/>
          </p:cNvSpPr>
          <p:nvPr/>
        </p:nvSpPr>
        <p:spPr>
          <a:xfrm>
            <a:off x="4920582" y="2658148"/>
            <a:ext cx="1546980" cy="743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Spaghetti w/ Meat Sauce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and Bread Stick Or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Popcorn Chicken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w/ Bread Stick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Seasoned Corn </a:t>
            </a:r>
          </a:p>
        </p:txBody>
      </p:sp>
      <p:sp>
        <p:nvSpPr>
          <p:cNvPr id="12" name="object 67">
            <a:extLst>
              <a:ext uri="{FF2B5EF4-FFF2-40B4-BE49-F238E27FC236}">
                <a16:creationId xmlns:a16="http://schemas.microsoft.com/office/drawing/2014/main" id="{4CA1CB58-5328-8807-806A-F17E757D5D25}"/>
              </a:ext>
            </a:extLst>
          </p:cNvPr>
          <p:cNvSpPr txBox="1">
            <a:spLocks/>
          </p:cNvSpPr>
          <p:nvPr/>
        </p:nvSpPr>
        <p:spPr>
          <a:xfrm>
            <a:off x="6522720" y="2738461"/>
            <a:ext cx="1714973" cy="928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Breakfast For Lunch (French Toast Sticks and Egg Patty (2)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3 Cheese Grilled Cheese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Tater Tots </a:t>
            </a:r>
          </a:p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object 67">
            <a:extLst>
              <a:ext uri="{FF2B5EF4-FFF2-40B4-BE49-F238E27FC236}">
                <a16:creationId xmlns:a16="http://schemas.microsoft.com/office/drawing/2014/main" id="{A1309BE1-308F-2BE6-D985-767DD9912D7F}"/>
              </a:ext>
            </a:extLst>
          </p:cNvPr>
          <p:cNvSpPr txBox="1">
            <a:spLocks/>
          </p:cNvSpPr>
          <p:nvPr/>
        </p:nvSpPr>
        <p:spPr>
          <a:xfrm>
            <a:off x="8237693" y="2611981"/>
            <a:ext cx="1546980" cy="789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Pepperoni Pizza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Cheddar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Cheeseburger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Steamed  Carrots 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67">
            <a:extLst>
              <a:ext uri="{FF2B5EF4-FFF2-40B4-BE49-F238E27FC236}">
                <a16:creationId xmlns:a16="http://schemas.microsoft.com/office/drawing/2014/main" id="{CB4C5F29-0A5B-65B4-0670-1C7D5321F4F3}"/>
              </a:ext>
            </a:extLst>
          </p:cNvPr>
          <p:cNvSpPr txBox="1">
            <a:spLocks/>
          </p:cNvSpPr>
          <p:nvPr/>
        </p:nvSpPr>
        <p:spPr>
          <a:xfrm>
            <a:off x="1843920" y="3644804"/>
            <a:ext cx="154698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No School </a:t>
            </a:r>
          </a:p>
        </p:txBody>
      </p:sp>
      <p:sp>
        <p:nvSpPr>
          <p:cNvPr id="15" name="object 67">
            <a:extLst>
              <a:ext uri="{FF2B5EF4-FFF2-40B4-BE49-F238E27FC236}">
                <a16:creationId xmlns:a16="http://schemas.microsoft.com/office/drawing/2014/main" id="{2CD07682-003B-A740-AFD8-FA7A161A4546}"/>
              </a:ext>
            </a:extLst>
          </p:cNvPr>
          <p:cNvSpPr txBox="1">
            <a:spLocks/>
          </p:cNvSpPr>
          <p:nvPr/>
        </p:nvSpPr>
        <p:spPr>
          <a:xfrm>
            <a:off x="3373602" y="3617582"/>
            <a:ext cx="1546980" cy="941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Orange Popcorn Chicken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w/ Rice    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Turkey Ham and Cheese Melt 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Churro Black Beans  </a:t>
            </a:r>
          </a:p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object 67">
            <a:extLst>
              <a:ext uri="{FF2B5EF4-FFF2-40B4-BE49-F238E27FC236}">
                <a16:creationId xmlns:a16="http://schemas.microsoft.com/office/drawing/2014/main" id="{74B69729-B9BF-2E17-1AF6-07701652DFF1}"/>
              </a:ext>
            </a:extLst>
          </p:cNvPr>
          <p:cNvSpPr txBox="1">
            <a:spLocks/>
          </p:cNvSpPr>
          <p:nvPr/>
        </p:nvSpPr>
        <p:spPr>
          <a:xfrm>
            <a:off x="4940657" y="3522112"/>
            <a:ext cx="1546980" cy="8822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BBQ Chicken Drumstick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w/ Mac &amp; Cheese &amp; Breadstick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Hamburger on Bun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Steamed Broccoli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object 67">
            <a:extLst>
              <a:ext uri="{FF2B5EF4-FFF2-40B4-BE49-F238E27FC236}">
                <a16:creationId xmlns:a16="http://schemas.microsoft.com/office/drawing/2014/main" id="{E68F505F-2D7A-DF1E-EA4B-3930B5D0CC99}"/>
              </a:ext>
            </a:extLst>
          </p:cNvPr>
          <p:cNvSpPr txBox="1">
            <a:spLocks/>
          </p:cNvSpPr>
          <p:nvPr/>
        </p:nvSpPr>
        <p:spPr>
          <a:xfrm>
            <a:off x="6576179" y="3567860"/>
            <a:ext cx="1638302" cy="10336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Loaded Tater Tots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(Chicken  and Cheddar Cheese)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Patty on Bun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Seasoned Carrots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object 67">
            <a:extLst>
              <a:ext uri="{FF2B5EF4-FFF2-40B4-BE49-F238E27FC236}">
                <a16:creationId xmlns:a16="http://schemas.microsoft.com/office/drawing/2014/main" id="{408B9015-586E-3231-B52D-5E24E71CA8B3}"/>
              </a:ext>
            </a:extLst>
          </p:cNvPr>
          <p:cNvSpPr txBox="1">
            <a:spLocks/>
          </p:cNvSpPr>
          <p:nvPr/>
        </p:nvSpPr>
        <p:spPr>
          <a:xfrm>
            <a:off x="8192320" y="3583652"/>
            <a:ext cx="1546980" cy="8822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Cheeseburger Pizza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Boneless Chicken Wings  w/ Bread Stick  </a:t>
            </a:r>
          </a:p>
          <a:p>
            <a:pPr marL="12700" algn="ctr">
              <a:spcBef>
                <a:spcPts val="100"/>
              </a:spcBef>
            </a:pPr>
            <a:r>
              <a:rPr lang="en-US" sz="800" b="1" i="1" dirty="0">
                <a:latin typeface="Arial" panose="020B0604020202020204" pitchFamily="34" charset="0"/>
                <a:cs typeface="Arial" panose="020B0604020202020204" pitchFamily="34" charset="0"/>
              </a:rPr>
              <a:t>Side Salad </a:t>
            </a:r>
            <a:endParaRPr lang="en-US" sz="9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object 67">
            <a:extLst>
              <a:ext uri="{FF2B5EF4-FFF2-40B4-BE49-F238E27FC236}">
                <a16:creationId xmlns:a16="http://schemas.microsoft.com/office/drawing/2014/main" id="{38286696-8AC6-2902-7B99-DF941B7DDAB2}"/>
              </a:ext>
            </a:extLst>
          </p:cNvPr>
          <p:cNvSpPr txBox="1">
            <a:spLocks/>
          </p:cNvSpPr>
          <p:nvPr/>
        </p:nvSpPr>
        <p:spPr>
          <a:xfrm>
            <a:off x="1733243" y="4527014"/>
            <a:ext cx="1546980" cy="8951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Drumstick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w/ Santa Fe Rice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Pizza Burger on Bun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Baked Beans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object 67">
            <a:extLst>
              <a:ext uri="{FF2B5EF4-FFF2-40B4-BE49-F238E27FC236}">
                <a16:creationId xmlns:a16="http://schemas.microsoft.com/office/drawing/2014/main" id="{08485294-D704-A788-E68E-E33AA9B5B0E9}"/>
              </a:ext>
            </a:extLst>
          </p:cNvPr>
          <p:cNvSpPr txBox="1">
            <a:spLocks/>
          </p:cNvSpPr>
          <p:nvPr/>
        </p:nvSpPr>
        <p:spPr>
          <a:xfrm>
            <a:off x="3280223" y="4498404"/>
            <a:ext cx="1546980" cy="789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Chicken Alfredo over Penne Pasta </a:t>
            </a:r>
          </a:p>
          <a:p>
            <a:pPr marL="12700" algn="ctr">
              <a:spcBef>
                <a:spcPts val="100"/>
              </a:spcBef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w/ Bread Stick </a:t>
            </a:r>
          </a:p>
          <a:p>
            <a:pPr marL="12700" algn="ctr">
              <a:spcBef>
                <a:spcPts val="100"/>
              </a:spcBef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Chicken Patty Melt</a:t>
            </a:r>
          </a:p>
          <a:p>
            <a:pPr marL="12700" algn="ctr">
              <a:spcBef>
                <a:spcPts val="100"/>
              </a:spcBef>
            </a:pPr>
            <a:r>
              <a:rPr lang="en-US" sz="800" b="1" i="1" dirty="0">
                <a:latin typeface="Arial" panose="020B0604020202020204" pitchFamily="34" charset="0"/>
                <a:cs typeface="Arial" panose="020B0604020202020204" pitchFamily="34" charset="0"/>
              </a:rPr>
              <a:t>Green Beans  </a:t>
            </a:r>
          </a:p>
        </p:txBody>
      </p:sp>
      <p:sp>
        <p:nvSpPr>
          <p:cNvPr id="21" name="object 67">
            <a:extLst>
              <a:ext uri="{FF2B5EF4-FFF2-40B4-BE49-F238E27FC236}">
                <a16:creationId xmlns:a16="http://schemas.microsoft.com/office/drawing/2014/main" id="{1004DF88-79EF-543A-D866-68E54CE2C0BC}"/>
              </a:ext>
            </a:extLst>
          </p:cNvPr>
          <p:cNvSpPr txBox="1">
            <a:spLocks/>
          </p:cNvSpPr>
          <p:nvPr/>
        </p:nvSpPr>
        <p:spPr>
          <a:xfrm>
            <a:off x="4949823" y="4584187"/>
            <a:ext cx="1546980" cy="928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(Tenders 2) and Waffles (2)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Cheddar Burger on Bun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Tater Tots </a:t>
            </a:r>
          </a:p>
          <a:p>
            <a:pPr marL="12700" algn="ctr">
              <a:spcBef>
                <a:spcPts val="100"/>
              </a:spcBef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67">
            <a:extLst>
              <a:ext uri="{FF2B5EF4-FFF2-40B4-BE49-F238E27FC236}">
                <a16:creationId xmlns:a16="http://schemas.microsoft.com/office/drawing/2014/main" id="{D4F24680-C6D0-0A4E-4110-F79998FEC377}"/>
              </a:ext>
            </a:extLst>
          </p:cNvPr>
          <p:cNvSpPr txBox="1">
            <a:spLocks/>
          </p:cNvSpPr>
          <p:nvPr/>
        </p:nvSpPr>
        <p:spPr>
          <a:xfrm>
            <a:off x="6579255" y="4630501"/>
            <a:ext cx="1615793" cy="743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Soft Beef Taco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Jerk Beef Patty on Bun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 Steamed Corn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" name="object 67">
            <a:extLst>
              <a:ext uri="{FF2B5EF4-FFF2-40B4-BE49-F238E27FC236}">
                <a16:creationId xmlns:a16="http://schemas.microsoft.com/office/drawing/2014/main" id="{B93DF873-680B-4D35-1004-5BB915026D38}"/>
              </a:ext>
            </a:extLst>
          </p:cNvPr>
          <p:cNvSpPr txBox="1">
            <a:spLocks/>
          </p:cNvSpPr>
          <p:nvPr/>
        </p:nvSpPr>
        <p:spPr>
          <a:xfrm>
            <a:off x="8261133" y="4630501"/>
            <a:ext cx="1546980" cy="789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Cheese Pizza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Mini Corn Dog Bites  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Side Salad </a:t>
            </a:r>
          </a:p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4" name="object 67">
            <a:extLst>
              <a:ext uri="{FF2B5EF4-FFF2-40B4-BE49-F238E27FC236}">
                <a16:creationId xmlns:a16="http://schemas.microsoft.com/office/drawing/2014/main" id="{67BB5A49-A2E2-404A-E76A-5B27C6240000}"/>
              </a:ext>
            </a:extLst>
          </p:cNvPr>
          <p:cNvSpPr txBox="1">
            <a:spLocks/>
          </p:cNvSpPr>
          <p:nvPr/>
        </p:nvSpPr>
        <p:spPr>
          <a:xfrm>
            <a:off x="1748425" y="5402102"/>
            <a:ext cx="1546980" cy="941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General Tso Chicken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w/ Steamed Rice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Cheeseburger on Bun 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Sliced Carrots</a:t>
            </a:r>
          </a:p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" name="object 67">
            <a:extLst>
              <a:ext uri="{FF2B5EF4-FFF2-40B4-BE49-F238E27FC236}">
                <a16:creationId xmlns:a16="http://schemas.microsoft.com/office/drawing/2014/main" id="{300DBF8F-68F9-95D0-B866-F2448B29B258}"/>
              </a:ext>
            </a:extLst>
          </p:cNvPr>
          <p:cNvSpPr txBox="1">
            <a:spLocks/>
          </p:cNvSpPr>
          <p:nvPr/>
        </p:nvSpPr>
        <p:spPr>
          <a:xfrm>
            <a:off x="2107085" y="6207619"/>
            <a:ext cx="284039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100"/>
              </a:spcBef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Menus</a:t>
            </a:r>
            <a:r>
              <a:rPr lang="en-US" sz="1200" b="1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1200" b="1" spc="-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spc="-5" dirty="0">
                <a:latin typeface="Arial" panose="020B0604020202020204" pitchFamily="34" charset="0"/>
                <a:cs typeface="Arial" panose="020B0604020202020204" pitchFamily="34" charset="0"/>
              </a:rPr>
              <a:t>subject to</a:t>
            </a:r>
            <a:r>
              <a:rPr lang="en-US" sz="12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spc="-5" dirty="0">
                <a:latin typeface="Arial" panose="020B0604020202020204" pitchFamily="34" charset="0"/>
                <a:cs typeface="Arial" panose="020B0604020202020204" pitchFamily="34" charset="0"/>
              </a:rPr>
              <a:t>change.</a:t>
            </a:r>
          </a:p>
        </p:txBody>
      </p:sp>
      <p:sp>
        <p:nvSpPr>
          <p:cNvPr id="26" name="object 67">
            <a:extLst>
              <a:ext uri="{FF2B5EF4-FFF2-40B4-BE49-F238E27FC236}">
                <a16:creationId xmlns:a16="http://schemas.microsoft.com/office/drawing/2014/main" id="{B5F41618-18F1-58D3-A91C-639AF578F123}"/>
              </a:ext>
            </a:extLst>
          </p:cNvPr>
          <p:cNvSpPr txBox="1">
            <a:spLocks/>
          </p:cNvSpPr>
          <p:nvPr/>
        </p:nvSpPr>
        <p:spPr>
          <a:xfrm>
            <a:off x="3264166" y="5412117"/>
            <a:ext cx="1546980" cy="9412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Salisbury Steak w/ Gravy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Mashed Potatoes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Turkey and Cheese Melt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i="1" dirty="0">
                <a:latin typeface="Arial" panose="020B0604020202020204" pitchFamily="34" charset="0"/>
                <a:cs typeface="Arial" panose="020B0604020202020204" pitchFamily="34" charset="0"/>
              </a:rPr>
              <a:t>Green Beans  </a:t>
            </a:r>
          </a:p>
          <a:p>
            <a:pPr marL="12700" algn="ctr">
              <a:spcBef>
                <a:spcPts val="100"/>
              </a:spcBef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object 67">
            <a:extLst>
              <a:ext uri="{FF2B5EF4-FFF2-40B4-BE49-F238E27FC236}">
                <a16:creationId xmlns:a16="http://schemas.microsoft.com/office/drawing/2014/main" id="{9CA6DFC6-8AD3-4353-658A-78371A346A1E}"/>
              </a:ext>
            </a:extLst>
          </p:cNvPr>
          <p:cNvSpPr txBox="1">
            <a:spLocks/>
          </p:cNvSpPr>
          <p:nvPr/>
        </p:nvSpPr>
        <p:spPr>
          <a:xfrm>
            <a:off x="4906028" y="5397287"/>
            <a:ext cx="1485424" cy="730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Parm over Butter Garlic Pasta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Cheeseburger on Bun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Steamed Corn</a:t>
            </a:r>
          </a:p>
        </p:txBody>
      </p:sp>
      <p:sp>
        <p:nvSpPr>
          <p:cNvPr id="28" name="object 67">
            <a:extLst>
              <a:ext uri="{FF2B5EF4-FFF2-40B4-BE49-F238E27FC236}">
                <a16:creationId xmlns:a16="http://schemas.microsoft.com/office/drawing/2014/main" id="{B2153BCA-E08A-94DF-4EA5-E8DC63BE3CF3}"/>
              </a:ext>
            </a:extLst>
          </p:cNvPr>
          <p:cNvSpPr txBox="1">
            <a:spLocks/>
          </p:cNvSpPr>
          <p:nvPr/>
        </p:nvSpPr>
        <p:spPr>
          <a:xfrm>
            <a:off x="6522720" y="5453571"/>
            <a:ext cx="1546980" cy="592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Beef and Cheese Nachos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Patty on Bun</a:t>
            </a:r>
          </a:p>
          <a:p>
            <a:pPr marL="12700" algn="ctr">
              <a:spcBef>
                <a:spcPts val="100"/>
              </a:spcBef>
            </a:pP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Campfire Beans   </a:t>
            </a:r>
          </a:p>
        </p:txBody>
      </p:sp>
      <p:sp>
        <p:nvSpPr>
          <p:cNvPr id="32" name="object 67">
            <a:extLst>
              <a:ext uri="{FF2B5EF4-FFF2-40B4-BE49-F238E27FC236}">
                <a16:creationId xmlns:a16="http://schemas.microsoft.com/office/drawing/2014/main" id="{AFF4E10E-2DC7-4C33-62D6-3DFAE8A061A9}"/>
              </a:ext>
            </a:extLst>
          </p:cNvPr>
          <p:cNvSpPr txBox="1">
            <a:spLocks/>
          </p:cNvSpPr>
          <p:nvPr/>
        </p:nvSpPr>
        <p:spPr>
          <a:xfrm>
            <a:off x="8192320" y="5331876"/>
            <a:ext cx="1546980" cy="7771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BBQ Chicken Pizza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Chicken Tender (2) w/ Soft Pretzel </a:t>
            </a:r>
          </a:p>
          <a:p>
            <a:pPr marL="12700" algn="ctr">
              <a:spcBef>
                <a:spcPts val="100"/>
              </a:spcBef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Side Salad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678691-E752-8E77-71E8-A5A9F8200A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7423" y="111114"/>
            <a:ext cx="1453364" cy="1048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772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b1519f0f-2dbf-4e21-bf34-a686ce97588a}" enabled="0" method="" siteId="{b1519f0f-2dbf-4e21-bf34-a686ce97588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8307</TotalTime>
  <Words>479</Words>
  <Application>Microsoft Office PowerPoint</Application>
  <PresentationFormat>Custom</PresentationFormat>
  <Paragraphs>170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godfrey</dc:creator>
  <cp:lastModifiedBy>Joe Massari</cp:lastModifiedBy>
  <cp:revision>159</cp:revision>
  <dcterms:created xsi:type="dcterms:W3CDTF">2020-08-17T18:50:04Z</dcterms:created>
  <dcterms:modified xsi:type="dcterms:W3CDTF">2025-10-15T12:04:50Z</dcterms:modified>
</cp:coreProperties>
</file>